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56" r:id="rId3"/>
    <p:sldId id="258" r:id="rId4"/>
    <p:sldId id="260" r:id="rId5"/>
    <p:sldId id="26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20EFAAE-52AE-4434-AAB2-3625E2A98E27}" type="datetimeFigureOut">
              <a:rPr lang="fr-FR" smtClean="0"/>
              <a:pPr/>
              <a:t>11/05/2021</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4E8462C-A9F9-4CAA-87FA-B11BACE2DA2B}" type="slidenum">
              <a:rPr lang="fr-FR" smtClean="0"/>
              <a:pPr/>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54258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83946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00603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4E8462C-A9F9-4CAA-87FA-B11BACE2DA2B}" type="slidenum">
              <a:rPr lang="fr-FR" smtClean="0"/>
              <a:pPr/>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22844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296794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260764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63029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641098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891974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251499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34499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71177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366218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7762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81364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91790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407072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20EFAAE-52AE-4434-AAB2-3625E2A98E27}" type="datetimeFigureOut">
              <a:rPr lang="fr-FR" smtClean="0"/>
              <a:pPr/>
              <a:t>11/05/2021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72255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20EFAAE-52AE-4434-AAB2-3625E2A98E27}" type="datetimeFigureOut">
              <a:rPr lang="fr-FR" smtClean="0"/>
              <a:pPr/>
              <a:t>11/05/2021</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4E8462C-A9F9-4CAA-87FA-B11BACE2DA2B}" type="slidenum">
              <a:rPr lang="fr-FR" smtClean="0"/>
              <a:pPr/>
              <a:t>‹N°›</a:t>
            </a:fld>
            <a:endParaRPr lang="fr-FR"/>
          </a:p>
        </p:txBody>
      </p:sp>
    </p:spTree>
    <p:extLst>
      <p:ext uri="{BB962C8B-B14F-4D97-AF65-F5344CB8AC3E}">
        <p14:creationId xmlns:p14="http://schemas.microsoft.com/office/powerpoint/2010/main" xmlns="" val="17289220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AE8FBD3-5F88-46A1-B0A5-BF163B28AD7B}"/>
              </a:ext>
            </a:extLst>
          </p:cNvPr>
          <p:cNvSpPr>
            <a:spLocks noGrp="1"/>
          </p:cNvSpPr>
          <p:nvPr>
            <p:ph type="ctrTitle"/>
          </p:nvPr>
        </p:nvSpPr>
        <p:spPr>
          <a:xfrm>
            <a:off x="1635852" y="-131631"/>
            <a:ext cx="8545585" cy="2805287"/>
          </a:xfrm>
        </p:spPr>
        <p:txBody>
          <a:bodyPr>
            <a:normAutofit/>
          </a:bodyPr>
          <a:lstStyle/>
          <a:p>
            <a:pPr algn="ctr"/>
            <a:r>
              <a:rPr lang="fr-FR" sz="5400" dirty="0"/>
              <a:t>Présentation</a:t>
            </a:r>
            <a:br>
              <a:rPr lang="fr-FR" sz="5400" dirty="0"/>
            </a:br>
            <a:r>
              <a:rPr lang="fr-FR" sz="5400" dirty="0"/>
              <a:t> du </a:t>
            </a:r>
            <a:br>
              <a:rPr lang="fr-FR" sz="5400" dirty="0"/>
            </a:br>
            <a:r>
              <a:rPr lang="fr-FR" sz="5400" dirty="0">
                <a:solidFill>
                  <a:schemeClr val="accent2">
                    <a:lumMod val="75000"/>
                  </a:schemeClr>
                </a:solidFill>
              </a:rPr>
              <a:t>C</a:t>
            </a:r>
            <a:r>
              <a:rPr lang="fr-FR" sz="5400" dirty="0"/>
              <a:t>onseil de </a:t>
            </a:r>
            <a:r>
              <a:rPr lang="fr-FR" sz="5400" dirty="0">
                <a:solidFill>
                  <a:schemeClr val="accent2">
                    <a:lumMod val="75000"/>
                  </a:schemeClr>
                </a:solidFill>
              </a:rPr>
              <a:t>V</a:t>
            </a:r>
            <a:r>
              <a:rPr lang="fr-FR" sz="5400" dirty="0"/>
              <a:t>ie </a:t>
            </a:r>
            <a:r>
              <a:rPr lang="fr-FR" sz="5400" dirty="0">
                <a:solidFill>
                  <a:schemeClr val="accent2">
                    <a:lumMod val="75000"/>
                  </a:schemeClr>
                </a:solidFill>
              </a:rPr>
              <a:t>C</a:t>
            </a:r>
            <a:r>
              <a:rPr lang="fr-FR" sz="5400" dirty="0"/>
              <a:t>ollégienne</a:t>
            </a:r>
          </a:p>
        </p:txBody>
      </p:sp>
      <p:pic>
        <p:nvPicPr>
          <p:cNvPr id="13" name="Image 12">
            <a:extLst>
              <a:ext uri="{FF2B5EF4-FFF2-40B4-BE49-F238E27FC236}">
                <a16:creationId xmlns:a16="http://schemas.microsoft.com/office/drawing/2014/main" xmlns="" id="{39BC1738-5E1B-42AE-B73D-A42A2090C61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7675" y="2598155"/>
            <a:ext cx="7400953" cy="3330429"/>
          </a:xfrm>
          <a:prstGeom prst="ellipse">
            <a:avLst/>
          </a:prstGeom>
          <a:ln>
            <a:noFill/>
          </a:ln>
          <a:effectLst>
            <a:softEdge rad="112500"/>
          </a:effectLst>
        </p:spPr>
      </p:pic>
    </p:spTree>
    <p:extLst>
      <p:ext uri="{BB962C8B-B14F-4D97-AF65-F5344CB8AC3E}">
        <p14:creationId xmlns:p14="http://schemas.microsoft.com/office/powerpoint/2010/main" xmlns="" val="273075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xmlns="" id="{3D4EA22D-DCC9-4641-82A9-107EC3A1A07B}"/>
              </a:ext>
            </a:extLst>
          </p:cNvPr>
          <p:cNvSpPr>
            <a:spLocks noGrp="1" noChangeArrowheads="1"/>
          </p:cNvSpPr>
          <p:nvPr>
            <p:ph type="ctrTitle"/>
          </p:nvPr>
        </p:nvSpPr>
        <p:spPr bwMode="auto">
          <a:xfrm>
            <a:off x="1979803" y="370382"/>
            <a:ext cx="6291743"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fr-FR" altLang="fr-FR" sz="4000" dirty="0">
                <a:latin typeface="Arial" panose="020B0604020202020204" pitchFamily="34" charset="0"/>
              </a:rPr>
              <a:t>Le CVC c’est quoi?</a:t>
            </a:r>
            <a:r>
              <a:rPr kumimoji="0" lang="fr-FR" altLang="fr-FR" sz="4000" b="0" i="0" u="none" strike="noStrike" cap="none" normalizeH="0" dirty="0">
                <a:ln>
                  <a:noFill/>
                </a:ln>
                <a:solidFill>
                  <a:schemeClr val="tx1"/>
                </a:solidFill>
                <a:effectLst/>
                <a:latin typeface="Arial" panose="020B0604020202020204" pitchFamily="34" charset="0"/>
              </a:rPr>
              <a:t/>
            </a:r>
            <a:br>
              <a:rPr kumimoji="0" lang="fr-FR" altLang="fr-FR" sz="4000" b="0" i="0" u="none" strike="noStrike" cap="none" normalizeH="0" dirty="0">
                <a:ln>
                  <a:noFill/>
                </a:ln>
                <a:solidFill>
                  <a:schemeClr val="tx1"/>
                </a:solidFill>
                <a:effectLst/>
                <a:latin typeface="Arial" panose="020B0604020202020204" pitchFamily="34" charset="0"/>
              </a:rPr>
            </a:br>
            <a:endParaRPr kumimoji="0" lang="fr-FR" altLang="fr-FR" sz="4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Sous-titre 2">
            <a:extLst>
              <a:ext uri="{FF2B5EF4-FFF2-40B4-BE49-F238E27FC236}">
                <a16:creationId xmlns:a16="http://schemas.microsoft.com/office/drawing/2014/main" xmlns="" id="{34A6DB96-4796-46FC-A19D-71F8215BFC39}"/>
              </a:ext>
            </a:extLst>
          </p:cNvPr>
          <p:cNvSpPr>
            <a:spLocks noGrp="1"/>
          </p:cNvSpPr>
          <p:nvPr>
            <p:ph type="subTitle" idx="1"/>
          </p:nvPr>
        </p:nvSpPr>
        <p:spPr>
          <a:xfrm>
            <a:off x="629175" y="1912097"/>
            <a:ext cx="5008227" cy="2408233"/>
          </a:xfrm>
        </p:spPr>
        <p:txBody>
          <a:bodyPr>
            <a:noAutofit/>
          </a:bodyPr>
          <a:lstStyle/>
          <a:p>
            <a:pPr algn="l"/>
            <a:r>
              <a:rPr kumimoji="0" lang="fr-FR" altLang="fr-FR" sz="1600" b="0" i="0" u="none" strike="noStrike" cap="none" normalizeH="0" baseline="0" dirty="0">
                <a:ln>
                  <a:noFill/>
                </a:ln>
                <a:solidFill>
                  <a:schemeClr val="tx1"/>
                </a:solidFill>
                <a:effectLst/>
                <a:latin typeface="Arial" panose="020B0604020202020204" pitchFamily="34" charset="0"/>
              </a:rPr>
              <a:t>Le conseil de la vie collégienne (CVC) depuis</a:t>
            </a:r>
            <a:r>
              <a:rPr kumimoji="0" lang="fr-FR" altLang="fr-FR" sz="1600" b="0" i="0" u="none" strike="noStrike" cap="none" normalizeH="0" dirty="0">
                <a:ln>
                  <a:noFill/>
                </a:ln>
                <a:solidFill>
                  <a:schemeClr val="tx1"/>
                </a:solidFill>
                <a:effectLst/>
                <a:latin typeface="Arial" panose="020B0604020202020204" pitchFamily="34" charset="0"/>
              </a:rPr>
              <a:t> 2016,</a:t>
            </a:r>
            <a:r>
              <a:rPr kumimoji="0" lang="fr-FR" altLang="fr-FR" sz="1600" b="0" i="0" u="none" strike="noStrike" cap="none" normalizeH="0" baseline="0" dirty="0">
                <a:ln>
                  <a:noFill/>
                </a:ln>
                <a:solidFill>
                  <a:schemeClr val="tx1"/>
                </a:solidFill>
                <a:effectLst/>
                <a:latin typeface="Arial" panose="020B0604020202020204" pitchFamily="34" charset="0"/>
              </a:rPr>
              <a:t> est une instance</a:t>
            </a:r>
            <a:r>
              <a:rPr kumimoji="0" lang="fr-FR" altLang="fr-FR" sz="1600" b="0" i="0" u="none" strike="noStrike" cap="none" normalizeH="0" dirty="0">
                <a:ln>
                  <a:noFill/>
                </a:ln>
                <a:solidFill>
                  <a:schemeClr val="tx1"/>
                </a:solidFill>
                <a:effectLst/>
                <a:latin typeface="Arial" panose="020B0604020202020204" pitchFamily="34" charset="0"/>
              </a:rPr>
              <a:t> de dialogue et d’échange.</a:t>
            </a:r>
          </a:p>
          <a:p>
            <a:pPr algn="l"/>
            <a:r>
              <a:rPr lang="fr-FR" altLang="fr-FR" sz="1600" cap="none" dirty="0">
                <a:solidFill>
                  <a:schemeClr val="tx1"/>
                </a:solidFill>
                <a:latin typeface="Arial" panose="020B0604020202020204" pitchFamily="34" charset="0"/>
              </a:rPr>
              <a:t>Il est composé de représentants d’élèves de différents niveaux sur la base du volontariat.</a:t>
            </a:r>
          </a:p>
          <a:p>
            <a:pPr algn="l"/>
            <a:r>
              <a:rPr lang="fr-FR" altLang="fr-FR" sz="1600" cap="none" dirty="0">
                <a:solidFill>
                  <a:schemeClr val="tx1"/>
                </a:solidFill>
                <a:latin typeface="Arial" panose="020B0604020202020204" pitchFamily="34" charset="0"/>
              </a:rPr>
              <a:t>Il assure le dialogue sur la vie des collégiens et sur les projets au LFA.</a:t>
            </a:r>
          </a:p>
          <a:p>
            <a:pPr algn="l"/>
            <a:r>
              <a:rPr lang="fr-FR" altLang="fr-FR" sz="1600" cap="none" dirty="0">
                <a:latin typeface="Arial" panose="020B0604020202020204" pitchFamily="34" charset="0"/>
              </a:rPr>
              <a:t/>
            </a:r>
            <a:br>
              <a:rPr lang="fr-FR" altLang="fr-FR" sz="1600" cap="none" dirty="0">
                <a:latin typeface="Arial" panose="020B0604020202020204" pitchFamily="34" charset="0"/>
              </a:rPr>
            </a:br>
            <a:endParaRPr lang="fr-FR" sz="1600" cap="none" dirty="0"/>
          </a:p>
        </p:txBody>
      </p:sp>
      <p:pic>
        <p:nvPicPr>
          <p:cNvPr id="13" name="Espace réservé du contenu 3">
            <a:extLst>
              <a:ext uri="{FF2B5EF4-FFF2-40B4-BE49-F238E27FC236}">
                <a16:creationId xmlns:a16="http://schemas.microsoft.com/office/drawing/2014/main" xmlns="" id="{649C3E9A-931A-4467-B70C-CAAAB69FE6A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47001" y="1499186"/>
            <a:ext cx="3772575" cy="2122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24914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426A337D-AA37-497C-A566-1D6B4CFE7A86}"/>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9683" t="37590"/>
          <a:stretch/>
        </p:blipFill>
        <p:spPr>
          <a:xfrm>
            <a:off x="557217" y="3429000"/>
            <a:ext cx="5601755" cy="196035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 name="Image 6">
            <a:extLst>
              <a:ext uri="{FF2B5EF4-FFF2-40B4-BE49-F238E27FC236}">
                <a16:creationId xmlns:a16="http://schemas.microsoft.com/office/drawing/2014/main" xmlns="" id="{E9D9FD12-F49F-4868-95E2-0CC146EECAC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1638" r="14601"/>
          <a:stretch/>
        </p:blipFill>
        <p:spPr>
          <a:xfrm>
            <a:off x="6551915" y="2709646"/>
            <a:ext cx="4251445" cy="2595818"/>
          </a:xfrm>
          <a:prstGeom prst="rect">
            <a:avLst/>
          </a:prstGeom>
          <a:ln w="127000" cap="sq">
            <a:solidFill>
              <a:schemeClr val="bg1"/>
            </a:solidFill>
            <a:miter lim="800000"/>
          </a:ln>
          <a:effectLst>
            <a:outerShdw blurRad="57150" dist="50800" dir="2700000" algn="tl" rotWithShape="0">
              <a:srgbClr val="000000">
                <a:alpha val="40000"/>
              </a:srgbClr>
            </a:outerShdw>
          </a:effectLst>
        </p:spPr>
      </p:pic>
      <p:pic>
        <p:nvPicPr>
          <p:cNvPr id="8" name="Image 7">
            <a:extLst>
              <a:ext uri="{FF2B5EF4-FFF2-40B4-BE49-F238E27FC236}">
                <a16:creationId xmlns:a16="http://schemas.microsoft.com/office/drawing/2014/main" xmlns="" id="{F23CE1B1-1978-437E-B5CC-F87E9BA59DE4}"/>
              </a:ext>
            </a:extLst>
          </p:cNvPr>
          <p:cNvPicPr>
            <a:picLocks noChangeAspect="1"/>
          </p:cNvPicPr>
          <p:nvPr/>
        </p:nvPicPr>
        <p:blipFill>
          <a:blip r:embed="rId4"/>
          <a:stretch>
            <a:fillRect/>
          </a:stretch>
        </p:blipFill>
        <p:spPr>
          <a:xfrm>
            <a:off x="6471506" y="190422"/>
            <a:ext cx="4412265" cy="209709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1" name="Image 10">
            <a:extLst>
              <a:ext uri="{FF2B5EF4-FFF2-40B4-BE49-F238E27FC236}">
                <a16:creationId xmlns:a16="http://schemas.microsoft.com/office/drawing/2014/main" xmlns="" id="{7982D61A-B465-4703-ACAA-4B3F0384FE21}"/>
              </a:ext>
            </a:extLst>
          </p:cNvPr>
          <p:cNvPicPr>
            <a:picLocks noChangeAspect="1"/>
          </p:cNvPicPr>
          <p:nvPr/>
        </p:nvPicPr>
        <p:blipFill>
          <a:blip r:embed="rId5"/>
          <a:stretch>
            <a:fillRect/>
          </a:stretch>
        </p:blipFill>
        <p:spPr>
          <a:xfrm>
            <a:off x="964733" y="453007"/>
            <a:ext cx="4755763" cy="267327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0650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823F45F-2517-48AC-9F73-B0C8E062F854}"/>
              </a:ext>
            </a:extLst>
          </p:cNvPr>
          <p:cNvSpPr>
            <a:spLocks noGrp="1"/>
          </p:cNvSpPr>
          <p:nvPr>
            <p:ph type="title"/>
          </p:nvPr>
        </p:nvSpPr>
        <p:spPr>
          <a:xfrm>
            <a:off x="627079" y="98571"/>
            <a:ext cx="10396882" cy="1151965"/>
          </a:xfrm>
        </p:spPr>
        <p:txBody>
          <a:bodyPr/>
          <a:lstStyle/>
          <a:p>
            <a:pPr algn="ctr"/>
            <a:r>
              <a:rPr lang="fr-FR" dirty="0"/>
              <a:t>OBJECTIFS</a:t>
            </a:r>
          </a:p>
        </p:txBody>
      </p:sp>
      <p:sp>
        <p:nvSpPr>
          <p:cNvPr id="3" name="Espace réservé du contenu 2">
            <a:extLst>
              <a:ext uri="{FF2B5EF4-FFF2-40B4-BE49-F238E27FC236}">
                <a16:creationId xmlns:a16="http://schemas.microsoft.com/office/drawing/2014/main" xmlns="" id="{D821F379-7AD2-41DF-B34B-34713DCED7A1}"/>
              </a:ext>
            </a:extLst>
          </p:cNvPr>
          <p:cNvSpPr>
            <a:spLocks noGrp="1"/>
          </p:cNvSpPr>
          <p:nvPr>
            <p:ph idx="1"/>
          </p:nvPr>
        </p:nvSpPr>
        <p:spPr>
          <a:xfrm>
            <a:off x="417353" y="1409716"/>
            <a:ext cx="10396883" cy="3311189"/>
          </a:xfrm>
        </p:spPr>
        <p:txBody>
          <a:bodyPr>
            <a:normAutofit fontScale="70000" lnSpcReduction="20000"/>
          </a:bodyPr>
          <a:lstStyle/>
          <a:p>
            <a:pPr algn="just">
              <a:lnSpc>
                <a:spcPct val="115000"/>
              </a:lnSpc>
              <a:spcAft>
                <a:spcPts val="1000"/>
              </a:spcAft>
            </a:pPr>
            <a:r>
              <a:rPr lang="fr-FR" sz="1800" cap="none" dirty="0">
                <a:effectLst/>
                <a:latin typeface="Calibri" panose="020F0502020204030204" pitchFamily="34" charset="0"/>
                <a:ea typeface="Calibri" panose="020F0502020204030204" pitchFamily="34" charset="0"/>
                <a:cs typeface="Times New Roman" panose="02020603050405020304" pitchFamily="18" charset="0"/>
              </a:rPr>
              <a:t>LE CONSEIL DE VIE COLLÉGIENNE EST UNE INSTANCE CONSULTATIVE.</a:t>
            </a:r>
          </a:p>
          <a:p>
            <a:pPr algn="just">
              <a:lnSpc>
                <a:spcPct val="115000"/>
              </a:lnSpc>
              <a:spcAft>
                <a:spcPts val="1000"/>
              </a:spcAft>
            </a:pPr>
            <a:r>
              <a:rPr lang="fr-FR" sz="1800" cap="none" dirty="0">
                <a:effectLst/>
                <a:latin typeface="Calibri" panose="020F0502020204030204" pitchFamily="34" charset="0"/>
                <a:ea typeface="Calibri" panose="020F0502020204030204" pitchFamily="34" charset="0"/>
                <a:cs typeface="Times New Roman" panose="02020603050405020304" pitchFamily="18" charset="0"/>
              </a:rPr>
              <a:t>CETTE INSTANCE PERMET LE DIALOGUE ENTRE LES ÉLÈVES ET LES MEMBRES DE LA COMMUNAUTÉ ÉDUCATIVE. CE DIALOGUE PORTE SUR LA VIE QUOTIDIENNE DES COLLÉGIENS, AINSI QUE SUR LEUR ASSOCIATION AUX PROJETS PORTÉS PAR L’ÉTABLISSEMENT.</a:t>
            </a:r>
          </a:p>
          <a:p>
            <a:pPr algn="just">
              <a:lnSpc>
                <a:spcPct val="115000"/>
              </a:lnSpc>
              <a:spcAft>
                <a:spcPts val="1000"/>
              </a:spcAft>
            </a:pPr>
            <a:r>
              <a:rPr lang="fr-FR" sz="1800" cap="none" dirty="0">
                <a:effectLst/>
                <a:latin typeface="Calibri" panose="020F0502020204030204" pitchFamily="34" charset="0"/>
                <a:ea typeface="Calibri" panose="020F0502020204030204" pitchFamily="34" charset="0"/>
                <a:cs typeface="Times New Roman" panose="02020603050405020304" pitchFamily="18" charset="0"/>
              </a:rPr>
              <a:t>RESPONSABILISER LES ÉLÈVES ET FAVORISER L’APPRENTISSAGE À LA DÉMOCRATIE ET À LA CITOYENNETÉ. </a:t>
            </a:r>
          </a:p>
          <a:p>
            <a:pPr algn="just">
              <a:lnSpc>
                <a:spcPct val="115000"/>
              </a:lnSpc>
              <a:spcAft>
                <a:spcPts val="1000"/>
              </a:spcAft>
            </a:pPr>
            <a:r>
              <a:rPr lang="fr-FR" sz="1800" cap="none" dirty="0">
                <a:effectLst/>
                <a:latin typeface="Calibri" panose="020F0502020204030204" pitchFamily="34" charset="0"/>
                <a:ea typeface="Calibri" panose="020F0502020204030204" pitchFamily="34" charset="0"/>
                <a:cs typeface="Times New Roman" panose="02020603050405020304" pitchFamily="18" charset="0"/>
              </a:rPr>
              <a:t>PRENDRE EN COMPTE LA PAROLE DE L’ÉLÈVE</a:t>
            </a:r>
          </a:p>
          <a:p>
            <a:pPr algn="just">
              <a:lnSpc>
                <a:spcPct val="115000"/>
              </a:lnSpc>
              <a:spcAft>
                <a:spcPts val="1000"/>
              </a:spcAft>
            </a:pPr>
            <a:r>
              <a:rPr lang="fr-FR" sz="1800" cap="none" dirty="0">
                <a:effectLst/>
                <a:latin typeface="Calibri" panose="020F0502020204030204" pitchFamily="34" charset="0"/>
                <a:ea typeface="Calibri" panose="020F0502020204030204" pitchFamily="34" charset="0"/>
                <a:cs typeface="Times New Roman" panose="02020603050405020304" pitchFamily="18" charset="0"/>
              </a:rPr>
              <a:t> FAVORISER L’EXPRESSION DES ÉLÈVES</a:t>
            </a:r>
          </a:p>
          <a:p>
            <a:pPr algn="just">
              <a:lnSpc>
                <a:spcPct val="115000"/>
              </a:lnSpc>
              <a:spcAft>
                <a:spcPts val="1000"/>
              </a:spcAft>
            </a:pPr>
            <a:r>
              <a:rPr lang="fr-FR" sz="1800" cap="none" dirty="0">
                <a:effectLst/>
                <a:latin typeface="Calibri" panose="020F0502020204030204" pitchFamily="34" charset="0"/>
                <a:ea typeface="Calibri" panose="020F0502020204030204" pitchFamily="34" charset="0"/>
                <a:cs typeface="Times New Roman" panose="02020603050405020304" pitchFamily="18" charset="0"/>
              </a:rPr>
              <a:t> PERMETTRE AUX ÉLÈVES D’IMPULSER DES ACTIONS</a:t>
            </a:r>
          </a:p>
          <a:p>
            <a:pPr algn="just">
              <a:lnSpc>
                <a:spcPct val="115000"/>
              </a:lnSpc>
              <a:spcAft>
                <a:spcPts val="1000"/>
              </a:spcAft>
            </a:pPr>
            <a:r>
              <a:rPr lang="fr-FR" sz="1800" cap="none" dirty="0">
                <a:effectLst/>
                <a:latin typeface="Calibri" panose="020F0502020204030204" pitchFamily="34" charset="0"/>
                <a:ea typeface="Calibri" panose="020F0502020204030204" pitchFamily="34" charset="0"/>
                <a:cs typeface="Times New Roman" panose="02020603050405020304" pitchFamily="18" charset="0"/>
              </a:rPr>
              <a:t> VALORISER LES INITIATIVES DES ÉLÈVES</a:t>
            </a:r>
          </a:p>
          <a:p>
            <a:pPr marL="0" indent="0">
              <a:buNone/>
            </a:pPr>
            <a:endParaRPr lang="fr-FR" dirty="0"/>
          </a:p>
        </p:txBody>
      </p:sp>
      <p:pic>
        <p:nvPicPr>
          <p:cNvPr id="4" name="Image 3">
            <a:extLst>
              <a:ext uri="{FF2B5EF4-FFF2-40B4-BE49-F238E27FC236}">
                <a16:creationId xmlns:a16="http://schemas.microsoft.com/office/drawing/2014/main" xmlns="" id="{E3D88202-4DF8-450E-8684-3A4B452BB056}"/>
              </a:ext>
            </a:extLst>
          </p:cNvPr>
          <p:cNvPicPr>
            <a:picLocks noChangeAspect="1"/>
          </p:cNvPicPr>
          <p:nvPr/>
        </p:nvPicPr>
        <p:blipFill>
          <a:blip r:embed="rId2"/>
          <a:stretch>
            <a:fillRect/>
          </a:stretch>
        </p:blipFill>
        <p:spPr>
          <a:xfrm>
            <a:off x="7759817" y="2072082"/>
            <a:ext cx="2843867" cy="3795196"/>
          </a:xfrm>
          <a:prstGeom prst="rect">
            <a:avLst/>
          </a:prstGeom>
        </p:spPr>
      </p:pic>
    </p:spTree>
    <p:extLst>
      <p:ext uri="{BB962C8B-B14F-4D97-AF65-F5344CB8AC3E}">
        <p14:creationId xmlns:p14="http://schemas.microsoft.com/office/powerpoint/2010/main" xmlns="" val="402901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127AD8-6CBC-4148-BF43-843E6C7E873E}"/>
              </a:ext>
            </a:extLst>
          </p:cNvPr>
          <p:cNvSpPr>
            <a:spLocks noGrp="1"/>
          </p:cNvSpPr>
          <p:nvPr>
            <p:ph type="title"/>
          </p:nvPr>
        </p:nvSpPr>
        <p:spPr>
          <a:xfrm>
            <a:off x="3028425" y="389049"/>
            <a:ext cx="5615841" cy="1151965"/>
          </a:xfrm>
        </p:spPr>
        <p:txBody>
          <a:bodyPr>
            <a:normAutofit fontScale="90000"/>
          </a:bodyPr>
          <a:lstStyle/>
          <a:p>
            <a:r>
              <a:rPr lang="fr-FR" dirty="0"/>
              <a:t>VENEZ NOMBREUX ! </a:t>
            </a:r>
            <a:r>
              <a:rPr lang="fr-FR" dirty="0">
                <a:sym typeface="Wingdings" panose="05000000000000000000" pitchFamily="2" charset="2"/>
              </a:rPr>
              <a:t> </a:t>
            </a:r>
            <a:endParaRPr lang="fr-FR" dirty="0"/>
          </a:p>
        </p:txBody>
      </p:sp>
      <p:pic>
        <p:nvPicPr>
          <p:cNvPr id="16" name="Image 15">
            <a:extLst>
              <a:ext uri="{FF2B5EF4-FFF2-40B4-BE49-F238E27FC236}">
                <a16:creationId xmlns:a16="http://schemas.microsoft.com/office/drawing/2014/main" xmlns="" id="{F4DCB489-A436-481A-A60D-98562F4266C7}"/>
              </a:ext>
            </a:extLst>
          </p:cNvPr>
          <p:cNvPicPr>
            <a:picLocks noChangeAspect="1"/>
          </p:cNvPicPr>
          <p:nvPr/>
        </p:nvPicPr>
        <p:blipFill>
          <a:blip r:embed="rId2"/>
          <a:stretch>
            <a:fillRect/>
          </a:stretch>
        </p:blipFill>
        <p:spPr>
          <a:xfrm>
            <a:off x="1590381" y="1605828"/>
            <a:ext cx="8084654" cy="364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3881215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rand événem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184</TotalTime>
  <Words>148</Words>
  <Application>Microsoft Office PowerPoint</Application>
  <PresentationFormat>Personnalisé</PresentationFormat>
  <Paragraphs>15</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Grand événement</vt:lpstr>
      <vt:lpstr>Présentation  du  Conseil de Vie Collégienne</vt:lpstr>
      <vt:lpstr>Le CVC c’est quoi?  </vt:lpstr>
      <vt:lpstr>Diapositive 3</vt:lpstr>
      <vt:lpstr>OBJECTIFS</vt:lpstr>
      <vt:lpstr>VENEZ NOMBREUX !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surveillant</dc:creator>
  <cp:lastModifiedBy>surveillant</cp:lastModifiedBy>
  <cp:revision>21</cp:revision>
  <dcterms:created xsi:type="dcterms:W3CDTF">2021-05-07T11:19:53Z</dcterms:created>
  <dcterms:modified xsi:type="dcterms:W3CDTF">2021-05-11T07:17:51Z</dcterms:modified>
</cp:coreProperties>
</file>