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0D9A4E-462B-4704-A8D7-36ED5255EE0E}">
  <a:tblStyle styleId="{260D9A4E-462B-4704-A8D7-36ED5255EE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eb5032d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0eb5032d1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108b4ce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108b4ceac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4fd45d6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4fd45d6e7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10569ecf5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710569ecf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850356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3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4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3176640" y="152712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3"/>
          </p:nvPr>
        </p:nvSpPr>
        <p:spPr>
          <a:xfrm>
            <a:off x="6051960" y="152712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4"/>
          </p:nvPr>
        </p:nvSpPr>
        <p:spPr>
          <a:xfrm>
            <a:off x="301680" y="391536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5"/>
          </p:nvPr>
        </p:nvSpPr>
        <p:spPr>
          <a:xfrm>
            <a:off x="3176640" y="391536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6"/>
          </p:nvPr>
        </p:nvSpPr>
        <p:spPr>
          <a:xfrm>
            <a:off x="6051960" y="391536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301680" y="228600"/>
            <a:ext cx="853416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3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3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850356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2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3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4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2"/>
          </p:nvPr>
        </p:nvSpPr>
        <p:spPr>
          <a:xfrm>
            <a:off x="3176640" y="152712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3"/>
          </p:nvPr>
        </p:nvSpPr>
        <p:spPr>
          <a:xfrm>
            <a:off x="6051960" y="152712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4"/>
          </p:nvPr>
        </p:nvSpPr>
        <p:spPr>
          <a:xfrm>
            <a:off x="301680" y="391536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5"/>
          </p:nvPr>
        </p:nvSpPr>
        <p:spPr>
          <a:xfrm>
            <a:off x="3176640" y="391536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6"/>
          </p:nvPr>
        </p:nvSpPr>
        <p:spPr>
          <a:xfrm>
            <a:off x="6051960" y="3915360"/>
            <a:ext cx="273780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301680" y="228600"/>
            <a:ext cx="853416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301680" y="391536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4659120" y="391536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659120" y="1527120"/>
            <a:ext cx="414972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3"/>
          </p:nvPr>
        </p:nvSpPr>
        <p:spPr>
          <a:xfrm>
            <a:off x="301680" y="3915360"/>
            <a:ext cx="8503560" cy="21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9E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152280" y="1276560"/>
            <a:ext cx="8832960" cy="360"/>
          </a:xfrm>
          <a:prstGeom prst="straightConnector1">
            <a:avLst/>
          </a:prstGeom>
          <a:noFill/>
          <a:ln w="9525" cap="flat" cmpd="sng">
            <a:solidFill>
              <a:srgbClr val="B8BF6B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7" name="Google Shape;7;p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8991720" y="2880"/>
            <a:ext cx="1519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155160" y="2419920"/>
            <a:ext cx="8833320" cy="360"/>
          </a:xfrm>
          <a:prstGeom prst="straightConnector1">
            <a:avLst/>
          </a:prstGeom>
          <a:noFill/>
          <a:ln w="11500" cap="flat" cmpd="sng">
            <a:solidFill>
              <a:srgbClr val="B8BF6B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noFill/>
          <a:ln w="9525" cap="flat" cmpd="sng">
            <a:solidFill>
              <a:srgbClr val="B8BF6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4267080" y="2115360"/>
            <a:ext cx="609120" cy="60912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2556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361760" y="2209680"/>
            <a:ext cx="420120" cy="420120"/>
          </a:xfrm>
          <a:prstGeom prst="ellipse">
            <a:avLst/>
          </a:prstGeom>
          <a:solidFill>
            <a:srgbClr val="FFFFFF"/>
          </a:solidFill>
          <a:ln w="50750" cap="flat" cmpd="sng">
            <a:solidFill>
              <a:srgbClr val="B8BF6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56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343400" y="2199600"/>
            <a:ext cx="45684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A3A95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A3A95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A3A95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A3A95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A3A95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A3A95E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A3A95E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A3A95E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A3A95E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685800" y="380880"/>
            <a:ext cx="7772040" cy="17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9E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525" cap="flat" cmpd="sng">
            <a:solidFill>
              <a:srgbClr val="B8BF6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14"/>
          <p:cNvCxnSpPr/>
          <p:nvPr/>
        </p:nvCxnSpPr>
        <p:spPr>
          <a:xfrm>
            <a:off x="152280" y="1276560"/>
            <a:ext cx="8832960" cy="360"/>
          </a:xfrm>
          <a:prstGeom prst="straightConnector1">
            <a:avLst/>
          </a:prstGeom>
          <a:noFill/>
          <a:ln w="9525" cap="flat" cmpd="sng">
            <a:solidFill>
              <a:srgbClr val="B8BF6B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77" name="Google Shape;77;p14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2556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50" cap="flat" cmpd="sng">
            <a:solidFill>
              <a:srgbClr val="B8BF6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56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dt" idx="10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ftr" idx="11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4361760" y="1026360"/>
            <a:ext cx="45684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16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coalf.com/en/p/commitment-14" TargetMode="External"/><Relationship Id="rId13" Type="http://schemas.openxmlformats.org/officeDocument/2006/relationships/hyperlink" Target="https://naturschutz.ch/tipps/nachhaltig-leben/die-jeans-produktion-schadet-unserem-planeten/128832" TargetMode="External"/><Relationship Id="rId18" Type="http://schemas.openxmlformats.org/officeDocument/2006/relationships/hyperlink" Target="https://www.lepoint.fr/economie/banglagesh-quels-changements-dans-la-distribution-textile-apres-le-rana-plaza-23-04-2018-2212901_28.php" TargetMode="External"/><Relationship Id="rId26" Type="http://schemas.openxmlformats.org/officeDocument/2006/relationships/hyperlink" Target="https://www.ispot.tv/ad/Iipj/h-and-m-2019-conscious-collection-dress-for-a-sustainable-fashion-future-featuring-rosario-dawson" TargetMode="External"/><Relationship Id="rId3" Type="http://schemas.openxmlformats.org/officeDocument/2006/relationships/hyperlink" Target="https://shopfaubourg.com/wp-content/uploads/2017/05/faubourg-story-fast-fashion.jpg" TargetMode="External"/><Relationship Id="rId21" Type="http://schemas.openxmlformats.org/officeDocument/2006/relationships/hyperlink" Target="https://retviews.com/blog/industry/polyester-fiber/" TargetMode="External"/><Relationship Id="rId7" Type="http://schemas.openxmlformats.org/officeDocument/2006/relationships/hyperlink" Target="https://www.armedangels.de/" TargetMode="External"/><Relationship Id="rId12" Type="http://schemas.openxmlformats.org/officeDocument/2006/relationships/hyperlink" Target="https://www.dandc.eu/de/article/auch-fuer-teure-marken-sind-die-arbeitsbedingungen-der-naeherinnen-bangladesch-oft-schlecht" TargetMode="External"/><Relationship Id="rId17" Type="http://schemas.openxmlformats.org/officeDocument/2006/relationships/hyperlink" Target="https://reporterre.net/Quoi-mes-vetements-polluent-Voici-comment-m-habiller-ecolo" TargetMode="External"/><Relationship Id="rId25" Type="http://schemas.openxmlformats.org/officeDocument/2006/relationships/hyperlink" Target="https://laborrights.org/sites/default/files/styles/fullnode/public/images/releases/cottoncrimes_resize_0.jpg?itok=n2NSZ1mL" TargetMode="External"/><Relationship Id="rId33" Type="http://schemas.openxmlformats.org/officeDocument/2006/relationships/hyperlink" Target="https://www.lepoint.fr/economie/developpement-durable-rank-a-brand-taille-un-costard-aux-grandes-marques-28-03-2014-1806495_28.php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de.wikipedia.org/wiki/Acne_Studios" TargetMode="External"/><Relationship Id="rId20" Type="http://schemas.openxmlformats.org/officeDocument/2006/relationships/hyperlink" Target="https://phytonutrition-sante.com/limpact-de-nos-blue-jeans-sur-lenvironnement-matiere-a-reflexion/" TargetMode="External"/><Relationship Id="rId29" Type="http://schemas.openxmlformats.org/officeDocument/2006/relationships/hyperlink" Target="https://utopia.de/siegel/naturtextil-ivn-zertifiziert-best-naturleder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ranceinter.fr/emissions/histoires-economiques/histoires-economiques-10-octobre-2019" TargetMode="External"/><Relationship Id="rId11" Type="http://schemas.openxmlformats.org/officeDocument/2006/relationships/hyperlink" Target="https://www.greenybirddress.fr/limpact-de-lindustrie-textile-monde/" TargetMode="External"/><Relationship Id="rId24" Type="http://schemas.openxmlformats.org/officeDocument/2006/relationships/hyperlink" Target="https://twitter.com/childlaborclc/status/1022548409113346048?lang=fr" TargetMode="External"/><Relationship Id="rId32" Type="http://schemas.openxmlformats.org/officeDocument/2006/relationships/hyperlink" Target="https://www.elle.fr/Mode/Les-news-mode/Zara-annonce-passer-aux-textiles-100-durables-d-ici-2025-prise-de-conscience-ou-greenwashing-3800520" TargetMode="External"/><Relationship Id="rId5" Type="http://schemas.openxmlformats.org/officeDocument/2006/relationships/hyperlink" Target="https://www.lepoint.fr/mode-design/soldes-comment-la-fast-fashion-menace-l-environnement-09-01-2019-2284604_265.php" TargetMode="External"/><Relationship Id="rId15" Type="http://schemas.openxmlformats.org/officeDocument/2006/relationships/hyperlink" Target="https://www.filippa-k.com/en" TargetMode="External"/><Relationship Id="rId23" Type="http://schemas.openxmlformats.org/officeDocument/2006/relationships/hyperlink" Target="https://s3.amazonaws.com/cd.live/uploads/slide/slide/3169/main_top-8.jpg?1394515120316" TargetMode="External"/><Relationship Id="rId28" Type="http://schemas.openxmlformats.org/officeDocument/2006/relationships/hyperlink" Target="https://www.harpersbazaar.de/nachhaltigkeit/zertifikate-nachhaltige-mode" TargetMode="External"/><Relationship Id="rId10" Type="http://schemas.openxmlformats.org/officeDocument/2006/relationships/hyperlink" Target="https://www.wedressfair.fr/blog/29-marques-ethiques-pour-un-dressing-responsable" TargetMode="External"/><Relationship Id="rId19" Type="http://schemas.openxmlformats.org/officeDocument/2006/relationships/hyperlink" Target="https://www.theguardian.com/fashion/commentisfree/2019/apr/22/who-made-my-clothes-stand-up-for-workers-rights-with-fashion-revolution-week" TargetMode="External"/><Relationship Id="rId31" Type="http://schemas.openxmlformats.org/officeDocument/2006/relationships/hyperlink" Target="https://o.nouvelobs.com/mode/20180416.OBS5263/h-m-l-incarnation-du-greenwashing-dans-la-mode.html" TargetMode="External"/><Relationship Id="rId4" Type="http://schemas.openxmlformats.org/officeDocument/2006/relationships/hyperlink" Target="https://www.youtube.com/watch?v=3DdU7c66E9g" TargetMode="External"/><Relationship Id="rId9" Type="http://schemas.openxmlformats.org/officeDocument/2006/relationships/hyperlink" Target="https://www.lagentlefactory.com/blog/la-marque/" TargetMode="External"/><Relationship Id="rId14" Type="http://schemas.openxmlformats.org/officeDocument/2006/relationships/hyperlink" Target="https://www.hoseonline.de/blog/die-bedeutung-der-zertifizierung-in-der-modebranche/" TargetMode="External"/><Relationship Id="rId22" Type="http://schemas.openxmlformats.org/officeDocument/2006/relationships/hyperlink" Target="https://img.fidcdn.net/r18/content/00_2019/Brandpages/HW19/ArmedAngels.jpg" TargetMode="External"/><Relationship Id="rId27" Type="http://schemas.openxmlformats.org/officeDocument/2006/relationships/hyperlink" Target="http://www.berlin.de/binaries/asset/image_assets/2634170/source/1343635380/418x316/" TargetMode="External"/><Relationship Id="rId30" Type="http://schemas.openxmlformats.org/officeDocument/2006/relationships/hyperlink" Target="https://www.greenpeace.org/archive-international/en/campaigns/detox/fashion/detox-catwal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/>
        </p:nvSpPr>
        <p:spPr>
          <a:xfrm>
            <a:off x="685800" y="380880"/>
            <a:ext cx="7772040" cy="17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200" b="0" i="0" u="none" strike="noStrike" cap="none">
                <a:solidFill>
                  <a:srgbClr val="727CA3"/>
                </a:solidFill>
                <a:latin typeface="Georgia"/>
                <a:ea typeface="Georgia"/>
                <a:cs typeface="Georgia"/>
                <a:sym typeface="Georgia"/>
              </a:rPr>
              <a:t>La Fast-fashion</a:t>
            </a:r>
            <a:endParaRPr sz="4200" b="0" i="0" u="none" strike="noStrike" cap="none">
              <a:solidFill>
                <a:srgbClr val="727C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rgbClr val="727CA3"/>
                </a:solidFill>
                <a:latin typeface="Georgia"/>
                <a:ea typeface="Georgia"/>
                <a:cs typeface="Georgia"/>
                <a:sym typeface="Georgia"/>
              </a:rPr>
              <a:t>-Pourquoi nos vêtements polluent-ils?-</a:t>
            </a:r>
            <a:endParaRPr sz="2500">
              <a:solidFill>
                <a:srgbClr val="727CA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640" y="2925000"/>
            <a:ext cx="4754880" cy="31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0" strike="noStrik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V. Comment s’habiller écolo?</a:t>
            </a:r>
            <a:endParaRPr sz="33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320250" y="1654698"/>
            <a:ext cx="8503500" cy="26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23850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1500"/>
              <a:buFont typeface="Georgia"/>
              <a:buChar char="❖"/>
            </a:pPr>
            <a:r>
              <a:rPr lang="fr-FR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Est-ce que j’en ai besoin?</a:t>
            </a:r>
            <a:endParaRPr sz="15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1500"/>
              <a:buFont typeface="Georgia"/>
              <a:buChar char="❖"/>
            </a:pPr>
            <a:endParaRPr sz="15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10" name="Google Shape;210;p37"/>
          <p:cNvGraphicFramePr/>
          <p:nvPr/>
        </p:nvGraphicFramePr>
        <p:xfrm>
          <a:off x="721913" y="2111825"/>
          <a:ext cx="7297150" cy="2042025"/>
        </p:xfrm>
        <a:graphic>
          <a:graphicData uri="http://schemas.openxmlformats.org/drawingml/2006/table">
            <a:tbl>
              <a:tblPr>
                <a:noFill/>
                <a:tableStyleId>{260D9A4E-462B-4704-A8D7-36ED5255EE0E}</a:tableStyleId>
              </a:tblPr>
              <a:tblGrid>
                <a:gridCol w="364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Quelles matières éviter?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Quelles matières privilégier?</a:t>
                      </a:r>
                      <a:r>
                        <a:rPr lang="fr-FR" sz="17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500"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-"/>
                      </a:pPr>
                      <a:r>
                        <a:rPr lang="fr-FR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fibres synthétiques </a:t>
                      </a:r>
                      <a:endParaRPr sz="1350">
                        <a:solidFill>
                          <a:srgbClr val="37322D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-"/>
                      </a:pPr>
                      <a:r>
                        <a:rPr lang="fr-FR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fibres artificielles produites à partir de bois </a:t>
                      </a:r>
                      <a:endParaRPr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-"/>
                      </a:pPr>
                      <a:r>
                        <a:rPr lang="fr-FR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coton non-bio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-"/>
                      </a:pPr>
                      <a:r>
                        <a:rPr lang="fr-FR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coton bio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-"/>
                      </a:pPr>
                      <a:r>
                        <a:rPr lang="fr-FR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lin 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-"/>
                      </a:pPr>
                      <a:r>
                        <a:rPr lang="fr-FR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laine 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-"/>
                      </a:pPr>
                      <a:r>
                        <a:rPr lang="fr-FR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chanvre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-"/>
                      </a:pPr>
                      <a:r>
                        <a:rPr lang="fr-FR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lyocell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1" name="Google Shape;211;p37"/>
          <p:cNvSpPr txBox="1"/>
          <p:nvPr/>
        </p:nvSpPr>
        <p:spPr>
          <a:xfrm>
            <a:off x="417938" y="4263800"/>
            <a:ext cx="8053500" cy="1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1500"/>
              <a:buFont typeface="Georgia"/>
              <a:buChar char="❖"/>
            </a:pPr>
            <a:r>
              <a:rPr lang="fr-FR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Limiter les dégâts du jeans</a:t>
            </a:r>
            <a:endParaRPr sz="15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-"/>
            </a:pPr>
            <a:r>
              <a:rPr lang="fr-FR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coton bio 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-"/>
            </a:pPr>
            <a:r>
              <a:rPr lang="fr-FR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toile brute, sans décoloration, ni déchirure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-"/>
            </a:pPr>
            <a:r>
              <a:rPr lang="fr-FR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labels éthiques 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-"/>
            </a:pPr>
            <a:r>
              <a:rPr lang="fr-FR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porter le jeans 5 ou 6 fois plutôt que 3 avant de le mettre à laver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27CA3"/>
              </a:buClr>
              <a:buSzPts val="1500"/>
              <a:buFont typeface="Georgia"/>
              <a:buChar char="❖"/>
            </a:pPr>
            <a:r>
              <a:rPr lang="fr-FR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Recycler, revendre, donner</a:t>
            </a:r>
            <a:endParaRPr sz="15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975" y="4554049"/>
            <a:ext cx="1703475" cy="10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975" y="4554050"/>
            <a:ext cx="1912825" cy="11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/>
        </p:nvSpPr>
        <p:spPr>
          <a:xfrm>
            <a:off x="304955" y="144075"/>
            <a:ext cx="8534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strike="noStrike">
                <a:solidFill>
                  <a:srgbClr val="B9C06B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VI</a:t>
            </a:r>
            <a:r>
              <a:rPr lang="fr-FR" sz="2400">
                <a:solidFill>
                  <a:srgbClr val="B9C06B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fr-FR" sz="2400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Comment savoir si des vêtements sont écologiques?</a:t>
            </a:r>
            <a:endParaRPr sz="24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232430" y="1653945"/>
            <a:ext cx="85035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400"/>
              <a:buFont typeface="Georgia"/>
              <a:buChar char="❖"/>
            </a:pPr>
            <a:r>
              <a:rPr lang="fr-FR" sz="2400">
                <a:latin typeface="Georgia"/>
                <a:ea typeface="Georgia"/>
                <a:cs typeface="Georgia"/>
                <a:sym typeface="Georgia"/>
              </a:rPr>
              <a:t>Transparence est importante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400"/>
              <a:buFont typeface="Georgia"/>
              <a:buChar char="❖"/>
            </a:pPr>
            <a:r>
              <a:rPr lang="fr-FR" sz="2400">
                <a:latin typeface="Georgia"/>
                <a:ea typeface="Georgia"/>
                <a:cs typeface="Georgia"/>
                <a:sym typeface="Georgia"/>
              </a:rPr>
              <a:t>Ne pas se fier aux publicités: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400">
                <a:latin typeface="Georgia"/>
                <a:ea typeface="Georgia"/>
                <a:cs typeface="Georgia"/>
                <a:sym typeface="Georgia"/>
              </a:rPr>
              <a:t>Attention au Greenwashing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400"/>
              <a:buFont typeface="Georgia"/>
              <a:buChar char="❖"/>
            </a:pPr>
            <a:r>
              <a:rPr lang="fr-FR" sz="2400">
                <a:solidFill>
                  <a:schemeClr val="dk1"/>
                </a:solidFill>
                <a:highlight>
                  <a:srgbClr val="DDE9EC"/>
                </a:highlight>
                <a:latin typeface="Georgia"/>
                <a:ea typeface="Georgia"/>
                <a:cs typeface="Georgia"/>
                <a:sym typeface="Georgia"/>
              </a:rPr>
              <a:t>Certains certificats: </a:t>
            </a:r>
            <a:endParaRPr sz="2400">
              <a:solidFill>
                <a:schemeClr val="dk1"/>
              </a:solidFill>
              <a:highlight>
                <a:srgbClr val="DDE9E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highlight>
                  <a:srgbClr val="DDE9EC"/>
                </a:highlight>
                <a:latin typeface="Georgia"/>
                <a:ea typeface="Georgia"/>
                <a:cs typeface="Georgia"/>
                <a:sym typeface="Georgia"/>
              </a:rPr>
              <a:t>1. GOTS</a:t>
            </a:r>
            <a:endParaRPr sz="2400">
              <a:solidFill>
                <a:schemeClr val="dk1"/>
              </a:solidFill>
              <a:highlight>
                <a:srgbClr val="DDE9E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highlight>
                  <a:srgbClr val="DDE9EC"/>
                </a:highlight>
                <a:latin typeface="Georgia"/>
                <a:ea typeface="Georgia"/>
                <a:cs typeface="Georgia"/>
                <a:sym typeface="Georgia"/>
              </a:rPr>
              <a:t>2. oeko-tex</a:t>
            </a:r>
            <a:endParaRPr sz="2400">
              <a:solidFill>
                <a:schemeClr val="dk1"/>
              </a:solidFill>
              <a:highlight>
                <a:srgbClr val="DDE9E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highlight>
                  <a:srgbClr val="DDE9EC"/>
                </a:highlight>
                <a:latin typeface="Georgia"/>
                <a:ea typeface="Georgia"/>
                <a:cs typeface="Georgia"/>
                <a:sym typeface="Georgia"/>
              </a:rPr>
              <a:t>3. IVN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287" y="4232061"/>
            <a:ext cx="1825675" cy="1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 descr="H&amp;M 2019 Conscious Collection TV Commercial, 'Dress for a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439" y="1772488"/>
            <a:ext cx="3508660" cy="19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/>
        </p:nvSpPr>
        <p:spPr>
          <a:xfrm>
            <a:off x="301680" y="228600"/>
            <a:ext cx="8534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strike="noStrik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VI</a:t>
            </a:r>
            <a:r>
              <a:rPr lang="fr-FR" sz="2400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I. Des marques éthiques</a:t>
            </a:r>
            <a:endParaRPr sz="24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39"/>
          <p:cNvSpPr txBox="1"/>
          <p:nvPr/>
        </p:nvSpPr>
        <p:spPr>
          <a:xfrm>
            <a:off x="320255" y="1864870"/>
            <a:ext cx="85035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0050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700"/>
              <a:buFont typeface="Georgia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Armedangels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700"/>
              <a:buFont typeface="Georgia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Ecoalf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700"/>
              <a:buFont typeface="Georgia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La Gentle Factory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700"/>
              <a:buFont typeface="Georgia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Veja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700"/>
              <a:buFont typeface="Georgia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ACNE Studios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700"/>
              <a:buFont typeface="Georgia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Filippa K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8" name="Google Shape;2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625" y="1685225"/>
            <a:ext cx="4133000" cy="16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8625" y="3849200"/>
            <a:ext cx="4133000" cy="22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/>
        </p:nvSpPr>
        <p:spPr>
          <a:xfrm>
            <a:off x="301680" y="228600"/>
            <a:ext cx="8534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3300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IX. Sources</a:t>
            </a:r>
            <a:endParaRPr sz="18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5" name="Google Shape;235;p40"/>
          <p:cNvSpPr txBox="1"/>
          <p:nvPr/>
        </p:nvSpPr>
        <p:spPr>
          <a:xfrm>
            <a:off x="431550" y="1656950"/>
            <a:ext cx="8503500" cy="4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Noto Sans Symbols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photo du début: </a:t>
            </a:r>
            <a:r>
              <a:rPr lang="fr-FR" sz="800" b="0" u="sng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https://shopfaubourg.com/wp-content/uploads/2017/05/faubourg-story-fast-fashion.jpg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vidéo le monde: </a:t>
            </a:r>
            <a:r>
              <a:rPr lang="fr-FR" sz="800" u="sng">
                <a:solidFill>
                  <a:schemeClr val="hlink"/>
                </a:solidFill>
                <a:hlinkClick r:id="rId4"/>
              </a:rPr>
              <a:t>https://www.youtube.com/watch?v=3DdU7c66E9g</a:t>
            </a: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chiffres: </a:t>
            </a:r>
            <a:r>
              <a:rPr lang="fr-FR" sz="800" u="sng">
                <a:solidFill>
                  <a:schemeClr val="hlink"/>
                </a:solidFill>
                <a:hlinkClick r:id="rId5"/>
              </a:rPr>
              <a:t>https://www.lepoint.fr/mode-design/soldes-comment-la-fast-fashion-menace-l-environnement-09-01-2019-2284604_265.php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chiffres:</a:t>
            </a:r>
            <a:r>
              <a:rPr lang="fr-FR" sz="800" u="sng">
                <a:solidFill>
                  <a:schemeClr val="hlink"/>
                </a:solidFill>
                <a:hlinkClick r:id="rId6"/>
              </a:rPr>
              <a:t>https://www.franceinter.fr/emissions/histoires-economiques/histoires-economiques-10-octobre-2019</a:t>
            </a: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screenshot carte: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https://www.youtube.com/watch?v=3DdU7c66E9g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armedangels: </a:t>
            </a:r>
            <a:r>
              <a:rPr lang="fr-FR" sz="800" u="sng">
                <a:solidFill>
                  <a:schemeClr val="hlink"/>
                </a:solidFill>
                <a:hlinkClick r:id="rId7"/>
              </a:rPr>
              <a:t>https://www.armedangels.de/</a:t>
            </a: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ecoalf: </a:t>
            </a:r>
            <a:r>
              <a:rPr lang="fr-FR" sz="800" u="sng">
                <a:solidFill>
                  <a:schemeClr val="hlink"/>
                </a:solidFill>
                <a:hlinkClick r:id="rId8"/>
              </a:rPr>
              <a:t>https://ecoalf.com/en/p/commitment-14</a:t>
            </a: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gentle factory: </a:t>
            </a:r>
            <a:r>
              <a:rPr lang="fr-FR" sz="800" u="sng">
                <a:solidFill>
                  <a:schemeClr val="hlink"/>
                </a:solidFill>
                <a:hlinkClick r:id="rId9"/>
              </a:rPr>
              <a:t>https://www.lagentlefactory.com/blog/la-marque/</a:t>
            </a: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dress fair, marques de vêtements éthiques: </a:t>
            </a:r>
            <a:r>
              <a:rPr lang="fr-FR" sz="800" u="sng">
                <a:solidFill>
                  <a:schemeClr val="hlink"/>
                </a:solidFill>
                <a:hlinkClick r:id="rId10"/>
              </a:rPr>
              <a:t>https://www.wedressfair.fr/blog/29-marques-ethiques-pour-un-dressing-responsable</a:t>
            </a: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photo rivière polluée en Chine: </a:t>
            </a:r>
            <a:r>
              <a:rPr lang="fr-FR" sz="800" u="sng">
                <a:solidFill>
                  <a:schemeClr val="hlink"/>
                </a:solidFill>
                <a:hlinkClick r:id="rId11"/>
              </a:rPr>
              <a:t>https://www.greenybirddress.fr/limpact-de-lindustrie-textile-monde/</a:t>
            </a: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conditions de travail: </a:t>
            </a:r>
            <a:r>
              <a:rPr lang="fr-FR" sz="800" u="sng">
                <a:solidFill>
                  <a:schemeClr val="hlink"/>
                </a:solidFill>
                <a:hlinkClick r:id="rId12"/>
              </a:rPr>
              <a:t>https://www.dandc.eu/de/article/auch-fuer-teure-marken-sind-die-arbeitsbedingungen-der-naeherinnen-bangladesch-oft-schlecht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fabrication de jeans: </a:t>
            </a:r>
            <a:r>
              <a:rPr lang="fr-FR" sz="800" u="sng">
                <a:solidFill>
                  <a:schemeClr val="hlink"/>
                </a:solidFill>
                <a:hlinkClick r:id="rId13"/>
              </a:rPr>
              <a:t>https://naturschutz.ch/tipps/nachhaltig-leben/die-jeans-produktion-schadet-unserem-planeten/128832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problèmes greenwashing et certificats: </a:t>
            </a:r>
            <a:r>
              <a:rPr lang="fr-FR" sz="800" u="sng">
                <a:solidFill>
                  <a:schemeClr val="hlink"/>
                </a:solidFill>
                <a:hlinkClick r:id="rId14"/>
              </a:rPr>
              <a:t>https://www.hoseonline.de/blog/die-bedeutung-der-zertifizierung-in-der-modebranche/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Flippa K: </a:t>
            </a:r>
            <a:r>
              <a:rPr lang="fr-FR" sz="800" u="sng">
                <a:solidFill>
                  <a:schemeClr val="hlink"/>
                </a:solidFill>
                <a:hlinkClick r:id="rId15"/>
              </a:rPr>
              <a:t>https://www.filippa-k.com/en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ACNE Studios wikipedia: </a:t>
            </a:r>
            <a:r>
              <a:rPr lang="fr-FR" sz="800" u="sng">
                <a:solidFill>
                  <a:schemeClr val="hlink"/>
                </a:solidFill>
                <a:hlinkClick r:id="rId16"/>
              </a:rPr>
              <a:t>https://de.wikipedia.org/wiki/Acne_Studios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comment s’habiller écolo: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17"/>
              </a:rPr>
              <a:t>https://reporterre.net/Quoi-mes-vetements-polluent-Voici-comment-m-habiller-ecolo</a:t>
            </a:r>
            <a:endParaRPr sz="800"/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effondrement d’un atelier textile au Bengladesh: </a:t>
            </a:r>
            <a:r>
              <a:rPr lang="fr-FR" sz="800" u="sng">
                <a:solidFill>
                  <a:schemeClr val="hlink"/>
                </a:solidFill>
                <a:hlinkClick r:id="rId18"/>
              </a:rPr>
              <a:t>https://www.lepoint.fr/economie/banglagesh-quels-changements-dans-la-distribution-textile-apres-le-rana-plaza-23-04-2018-2212901_28.php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campagne Who made my clothes: </a:t>
            </a:r>
            <a:r>
              <a:rPr lang="fr-FR" sz="800" u="sng">
                <a:solidFill>
                  <a:schemeClr val="hlink"/>
                </a:solidFill>
                <a:hlinkClick r:id="rId19"/>
              </a:rPr>
              <a:t>h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19"/>
              </a:rPr>
              <a:t>ttps://www.theguardian.com/fashion/commentisfree/2019/apr/22/who-made-my-clothes-stand-up-for-workers-rights-with-fashion-revolution-week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comment s’habiller écolo: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17"/>
              </a:rPr>
              <a:t>https://reporterre.net/Quoi-mes-vetements-polluent-Voici-comment-m-habiller-ecolo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le jean: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20"/>
              </a:rPr>
              <a:t>https://phytonutrition-sante.com/limpact-de-nos-blue-jeans-sur-lenvironnement-matiere-a-reflexion/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photo microplastiques: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21"/>
              </a:rPr>
              <a:t>https://retviews.com/blog/industry/polyester-fiber/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photo armed angels: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22"/>
              </a:rPr>
              <a:t>https://img.fidcdn.net/r18/content/00_2019/Brandpages/HW19/ArmedAngels.jpg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photo conditions sociales des travailleurs: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23"/>
              </a:rPr>
              <a:t>https://s3.amazonaws.com/cd.live/uploads/slide/slide/3169/main_top-8.jpg?1394515120316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latin typeface="Georgia"/>
                <a:ea typeface="Georgia"/>
                <a:cs typeface="Georgia"/>
                <a:sym typeface="Georgia"/>
              </a:rPr>
              <a:t>photo travail des mineurs: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24"/>
              </a:rPr>
              <a:t>https://twitter.com/childlaborclc/status/1022548409113346048?lang=fr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photo travail dans plantation de coton: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25"/>
              </a:rPr>
              <a:t>https://laborrights.org/sites/default/files/styles/fullnode/public/images/releases/cottoncrimes_resize_0.jpg?itok=n2NSZ1mL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photo conscious collection h&amp;m: </a:t>
            </a:r>
            <a:r>
              <a:rPr lang="fr-FR" sz="800" u="sng">
                <a:solidFill>
                  <a:schemeClr val="hlink"/>
                </a:solidFill>
                <a:hlinkClick r:id="rId26"/>
              </a:rPr>
              <a:t>H&amp;M 2019 Conscious Collection TV Commercial, 'Dress for a ...ispot.tv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photo second hand shop: </a:t>
            </a:r>
            <a:r>
              <a:rPr lang="fr-FR" sz="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27"/>
              </a:rPr>
              <a:t>http://www.berlin.de/binaries/asset/image_assets/2634170/source/1343635380/418x316/</a:t>
            </a: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Certificats: </a:t>
            </a:r>
            <a:r>
              <a:rPr lang="fr-FR" sz="800" u="sng">
                <a:solidFill>
                  <a:schemeClr val="hlink"/>
                </a:solidFill>
                <a:hlinkClick r:id="rId28"/>
              </a:rPr>
              <a:t>https://www.harpersbazaar.de/nachhaltigkeit/zertifikate-nachhaltige-mode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IVN: </a:t>
            </a:r>
            <a:r>
              <a:rPr lang="fr-FR" sz="800" u="sng">
                <a:solidFill>
                  <a:schemeClr val="hlink"/>
                </a:solidFill>
                <a:hlinkClick r:id="rId29"/>
              </a:rPr>
              <a:t>https://utopia.de/siegel/naturtextil-ivn-zertifiziert-best-naturleder/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Marques écologiques: </a:t>
            </a:r>
            <a:r>
              <a:rPr lang="fr-FR" sz="800" u="sng">
                <a:solidFill>
                  <a:schemeClr val="hlink"/>
                </a:solidFill>
                <a:hlinkClick r:id="rId10"/>
              </a:rPr>
              <a:t>https://www.wedressfair.fr/blog/29-marques-ethiques-pour-un-dressing-responsable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Detox 2020 Greenpeace: </a:t>
            </a:r>
            <a:r>
              <a:rPr lang="fr-FR" sz="800" u="sng">
                <a:solidFill>
                  <a:schemeClr val="hlink"/>
                </a:solidFill>
                <a:hlinkClick r:id="rId30"/>
              </a:rPr>
              <a:t>https://www.greenpeace.org/archive-international/en/campaigns/detox/fashion/detox-catwalk/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Greenwashing H&amp;M: </a:t>
            </a:r>
            <a:r>
              <a:rPr lang="fr-FR" sz="800" u="sng">
                <a:solidFill>
                  <a:schemeClr val="hlink"/>
                </a:solidFill>
                <a:hlinkClick r:id="rId31"/>
              </a:rPr>
              <a:t>https://o.nouvelobs.com/mode/20180416.OBS5263/h-m-l-incarnation-du-greenwashing-dans-la-mode.html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Greenwashing Zara: </a:t>
            </a:r>
            <a:r>
              <a:rPr lang="fr-FR" sz="800" u="sng">
                <a:solidFill>
                  <a:schemeClr val="hlink"/>
                </a:solidFill>
                <a:hlinkClick r:id="rId32"/>
              </a:rPr>
              <a:t>https://www.elle.fr/Mode/Les-news-mode/Zara-annonce-passer-aux-textiles-100-durables-d-ici-2025-prise-de-conscience-ou-greenwashing-3800520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49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800"/>
              <a:buFont typeface="Georgia"/>
              <a:buChar char="❖"/>
            </a:pPr>
            <a:r>
              <a:rPr lang="fr-FR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Rank a brand: </a:t>
            </a:r>
            <a:r>
              <a:rPr lang="fr-FR" sz="800" u="sng">
                <a:solidFill>
                  <a:schemeClr val="hlink"/>
                </a:solidFill>
                <a:hlinkClick r:id="rId33"/>
              </a:rPr>
              <a:t>https://www.lepoint.fr/economie/developpement-durable-rank-a-brand-taille-un-costard-aux-grandes-marques-28-03-2014-1806495_28.php#</a:t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I. Qu’est ce que la fast-fashion?</a:t>
            </a:r>
            <a:endParaRPr sz="33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323640" y="1700640"/>
            <a:ext cx="85035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74320" marR="0" lvl="0" indent="-273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Mode jetable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Changement de mode</a:t>
            </a:r>
            <a:r>
              <a:rPr lang="fr-FR" sz="2700">
                <a:solidFill>
                  <a:schemeClr val="dk1"/>
                </a:solidFill>
                <a:highlight>
                  <a:schemeClr val="lt2"/>
                </a:highlight>
                <a:latin typeface="Georgia"/>
                <a:ea typeface="Georgia"/>
                <a:cs typeface="Georgia"/>
                <a:sym typeface="Georgia"/>
              </a:rPr>
              <a:t>s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Beaucoup de publicité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Prix bas </a:t>
            </a:r>
            <a:endParaRPr sz="2700">
              <a:highlight>
                <a:srgbClr val="DDE9E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Soldes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Renouvellement constant</a:t>
            </a: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fr-FR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 collections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On consomme 2x</a:t>
            </a: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fr-FR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plus de vêtements qu’il y a 15 ans </a:t>
            </a:r>
            <a:endParaRPr sz="27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4" name="Google Shape;144;p28" descr="Soldes : comment la « fast fashion » menace l'environnement - Le Poi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450" y="1700650"/>
            <a:ext cx="3929700" cy="19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301680" y="228600"/>
            <a:ext cx="8534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II. Quelques chiffres </a:t>
            </a:r>
            <a:endParaRPr sz="33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301680" y="1527120"/>
            <a:ext cx="85035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Georgia"/>
                <a:ea typeface="Georgia"/>
                <a:cs typeface="Georgia"/>
                <a:sym typeface="Georgia"/>
              </a:rPr>
              <a:t>Par année: </a:t>
            </a:r>
            <a:endParaRPr sz="2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67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195"/>
              <a:buFont typeface="Noto Sans Symbols"/>
              <a:buChar char="❖"/>
            </a:pPr>
            <a:r>
              <a:rPr lang="fr-FR" sz="2600">
                <a:latin typeface="Georgia"/>
                <a:ea typeface="Georgia"/>
                <a:cs typeface="Georgia"/>
                <a:sym typeface="Georgia"/>
              </a:rPr>
              <a:t>100 mia. de vêtements achetés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67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195"/>
              <a:buFont typeface="Noto Sans Symbols"/>
              <a:buChar char="❖"/>
            </a:pPr>
            <a:r>
              <a:rPr lang="fr-FR" sz="2600">
                <a:latin typeface="Georgia"/>
                <a:ea typeface="Georgia"/>
                <a:cs typeface="Georgia"/>
                <a:sym typeface="Georgia"/>
              </a:rPr>
              <a:t>2% des gaz à effet de serre / 1,2 Mrd de tonnes de CO2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67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195"/>
              <a:buFont typeface="Noto Sans Symbols"/>
              <a:buChar char="❖"/>
            </a:pPr>
            <a:r>
              <a:rPr lang="fr-FR" sz="2600">
                <a:latin typeface="Georgia"/>
                <a:ea typeface="Georgia"/>
                <a:cs typeface="Georgia"/>
                <a:sym typeface="Georgia"/>
              </a:rPr>
              <a:t>4 mio. de tonnes de textiles jetées en Europe 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67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195"/>
              <a:buFont typeface="Noto Sans Symbols"/>
              <a:buChar char="❖"/>
            </a:pPr>
            <a:r>
              <a:rPr lang="fr-FR" sz="2600">
                <a:latin typeface="Georgia"/>
                <a:ea typeface="Georgia"/>
                <a:cs typeface="Georgia"/>
                <a:sym typeface="Georgia"/>
              </a:rPr>
              <a:t> 2700L / l’eau de 70 douches pour un seul t-shirt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67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195"/>
              <a:buFont typeface="Noto Sans Symbols"/>
              <a:buChar char="❖"/>
            </a:pPr>
            <a:r>
              <a:rPr lang="fr-FR" sz="2600">
                <a:latin typeface="Georgia"/>
                <a:ea typeface="Georgia"/>
                <a:cs typeface="Georgia"/>
                <a:sym typeface="Georgia"/>
              </a:rPr>
              <a:t>17 à 20 % de la pollution mondiale de l’eau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67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195"/>
              <a:buFont typeface="Noto Sans Symbols"/>
              <a:buChar char="❖"/>
            </a:pPr>
            <a:r>
              <a:rPr lang="fr-FR" sz="2600">
                <a:latin typeface="Georgia"/>
                <a:ea typeface="Georgia"/>
                <a:cs typeface="Georgia"/>
                <a:sym typeface="Georgia"/>
              </a:rPr>
              <a:t>± 114€ de vêtements non portés par personne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304940" y="142465"/>
            <a:ext cx="8534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III. En quoi la fast-fashion nuit-elle à l’environnement?</a:t>
            </a:r>
            <a:endParaRPr sz="2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320243" y="1808045"/>
            <a:ext cx="85035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eorgia"/>
              <a:buAutoNum type="arabicParenR"/>
            </a:pPr>
            <a:r>
              <a:rPr lang="fr-FR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Production des matières premières</a:t>
            </a:r>
            <a:endParaRPr sz="27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14440" marR="0" lvl="0" indent="-51408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marR="0" lvl="0" indent="-145732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fr-FR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Coton: Inde, Chine, États- Unis</a:t>
            </a:r>
            <a:endParaRPr sz="27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marR="0" lvl="0" indent="-145732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fr-FR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Utilisation de pesticides </a:t>
            </a:r>
            <a:endParaRPr sz="27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marR="0" lvl="0" indent="-145732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 Enorme consommation d’eau</a:t>
            </a:r>
            <a:endParaRPr sz="27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marR="0" lvl="0" indent="-145732" algn="l" rtl="0">
              <a:lnSpc>
                <a:spcPct val="15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 Polyester: </a:t>
            </a:r>
            <a:r>
              <a:rPr lang="fr-FR" sz="27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Gaz à effet de serre</a:t>
            </a:r>
            <a:endParaRPr sz="27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925" y="3336700"/>
            <a:ext cx="3308075" cy="17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304918" y="175750"/>
            <a:ext cx="8534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400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III. En quoi la fast-fashion nuit-elle à l’environnement?</a:t>
            </a:r>
            <a:endParaRPr sz="18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395650" y="1556647"/>
            <a:ext cx="8503500" cy="31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74320" marR="0" lvl="0" indent="-273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2) Transformations des matières premières</a:t>
            </a: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eorgia"/>
              <a:buChar char="❖"/>
            </a:pPr>
            <a:r>
              <a:rPr lang="fr-FR" sz="27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Produits toxiques utilisés pour colorer, assouplir</a:t>
            </a: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      </a:t>
            </a:r>
            <a:r>
              <a:rPr lang="fr-FR" sz="27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(Chrome, mercure, plomb, cadmium…) </a:t>
            </a: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eorgia"/>
              <a:buChar char="❖"/>
            </a:pPr>
            <a:r>
              <a:rPr lang="fr-FR" sz="27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roduits déversés dans la nature à la sortie des usines</a:t>
            </a: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7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⮚"/>
            </a:pP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800" y="4009800"/>
            <a:ext cx="3456425" cy="23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 t="-11631" b="6940"/>
          <a:stretch/>
        </p:blipFill>
        <p:spPr>
          <a:xfrm>
            <a:off x="1229825" y="2367750"/>
            <a:ext cx="6249974" cy="32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2"/>
          <p:cNvSpPr txBox="1"/>
          <p:nvPr/>
        </p:nvSpPr>
        <p:spPr>
          <a:xfrm>
            <a:off x="157050" y="1484475"/>
            <a:ext cx="8710500" cy="1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3) Transport</a:t>
            </a: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0050" algn="l" rtl="0">
              <a:spcBef>
                <a:spcPts val="541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eorgia"/>
              <a:buChar char="❖"/>
            </a:pPr>
            <a:r>
              <a:rPr lang="fr-FR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Jusqu’à 65 000 km </a:t>
            </a: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303400" y="5664700"/>
            <a:ext cx="7388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73960" algn="l" rtl="0">
              <a:spcBef>
                <a:spcPts val="541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⮚"/>
            </a:pPr>
            <a:r>
              <a:rPr lang="fr-FR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1,2 mia de tonnes de gaz à effet de serre</a:t>
            </a:r>
            <a:endParaRPr/>
          </a:p>
        </p:txBody>
      </p:sp>
      <p:sp>
        <p:nvSpPr>
          <p:cNvPr id="172" name="Google Shape;172;p32"/>
          <p:cNvSpPr txBox="1"/>
          <p:nvPr/>
        </p:nvSpPr>
        <p:spPr>
          <a:xfrm>
            <a:off x="456150" y="469750"/>
            <a:ext cx="8231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400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III. En quoi la fast-fashion nuit-elle à l’environnement?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/>
        </p:nvSpPr>
        <p:spPr>
          <a:xfrm>
            <a:off x="301675" y="1527125"/>
            <a:ext cx="8676600" cy="50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74320" marR="0" lvl="0" indent="-273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4) L</a:t>
            </a:r>
            <a:r>
              <a:rPr lang="fr-FR" sz="2700">
                <a:latin typeface="Georgia"/>
                <a:ea typeface="Georgia"/>
                <a:cs typeface="Georgia"/>
                <a:sym typeface="Georgia"/>
              </a:rPr>
              <a:t>es microplastiques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1632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Clr>
                <a:schemeClr val="accent1"/>
              </a:buClr>
              <a:buSzPts val="2095"/>
              <a:buFont typeface="Noto Sans Symbols"/>
              <a:buChar char="❖"/>
            </a:pPr>
            <a:r>
              <a:rPr lang="fr-FR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Microfibres de plastique, 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invisibles à l’oeil nu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61632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Clr>
                <a:schemeClr val="accent1"/>
              </a:buClr>
              <a:buSzPts val="2095"/>
              <a:buFont typeface="Noto Sans Symbols"/>
              <a:buChar char="❖"/>
            </a:pPr>
            <a:r>
              <a:rPr lang="fr-FR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 libèrent lors du lavage 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 tissus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1632" algn="l" rtl="0">
              <a:spcBef>
                <a:spcPts val="541"/>
              </a:spcBef>
              <a:spcAft>
                <a:spcPts val="0"/>
              </a:spcAft>
              <a:buClr>
                <a:schemeClr val="accent1"/>
              </a:buClr>
              <a:buSzPts val="2095"/>
              <a:buFont typeface="Noto Sans Symbols"/>
              <a:buChar char="❖"/>
            </a:pPr>
            <a:r>
              <a:rPr lang="fr-FR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35 % de la pollution plastique des océans</a:t>
            </a:r>
            <a:endParaRPr sz="25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500">
                <a:latin typeface="Georgia"/>
                <a:ea typeface="Georgia"/>
                <a:cs typeface="Georgia"/>
                <a:sym typeface="Georgia"/>
              </a:rPr>
              <a:t>→ </a:t>
            </a:r>
            <a:r>
              <a:rPr lang="fr-FR" sz="25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500</a:t>
            </a:r>
            <a:r>
              <a:rPr lang="fr-FR" sz="25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fr-FR" sz="25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000 tonnes de microplastiques dans les océans 	chaque anné</a:t>
            </a:r>
            <a:r>
              <a:rPr lang="fr-FR" sz="2500">
                <a:latin typeface="Georgia"/>
                <a:ea typeface="Georgia"/>
                <a:cs typeface="Georgia"/>
                <a:sym typeface="Georgia"/>
              </a:rPr>
              <a:t>e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8" name="Google Shape;178;p33" descr="Polyester Fiber - The Impact of Fashion Brands on Ocean Pollution |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325" y="1741950"/>
            <a:ext cx="3634050" cy="2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708900" y="433250"/>
            <a:ext cx="77262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400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III. En quoi la fast-fashion nuit-elle à l’environnement?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35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74320" marR="0" lvl="0" indent="-273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5) Déchets </a:t>
            </a: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 millions de déchets par an </a:t>
            </a: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396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295"/>
              <a:buFont typeface="Noto Sans Symbols"/>
              <a:buChar char="❖"/>
            </a:pPr>
            <a:r>
              <a:rPr lang="fr-FR" sz="2700" b="0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80% finissent dans des décharges ou incinérés</a:t>
            </a:r>
            <a:endParaRPr sz="2700" b="0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675" y="3724425"/>
            <a:ext cx="4270651" cy="237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675" y="3724425"/>
            <a:ext cx="4270651" cy="23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/>
        </p:nvSpPr>
        <p:spPr>
          <a:xfrm>
            <a:off x="648350" y="454563"/>
            <a:ext cx="78408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III. En quoi la fast-fashion nuit-elle à l’environnement?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/>
        </p:nvSpPr>
        <p:spPr>
          <a:xfrm>
            <a:off x="304955" y="186350"/>
            <a:ext cx="8534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457200" lvl="0" indent="0" algn="ctr" rtl="0">
              <a:spcBef>
                <a:spcPts val="541"/>
              </a:spcBef>
              <a:spcAft>
                <a:spcPts val="0"/>
              </a:spcAft>
              <a:buNone/>
            </a:pPr>
            <a:r>
              <a:rPr lang="fr-FR" sz="2700">
                <a:solidFill>
                  <a:srgbClr val="B9C06B"/>
                </a:solidFill>
                <a:latin typeface="Georgia"/>
                <a:ea typeface="Georgia"/>
                <a:cs typeface="Georgia"/>
                <a:sym typeface="Georgia"/>
              </a:rPr>
              <a:t>IV. Quelles sont les conditions de travail?</a:t>
            </a:r>
            <a:endParaRPr sz="1800" b="0" strike="noStrike">
              <a:solidFill>
                <a:srgbClr val="B9C06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1" name="Google Shape;201;p36"/>
          <p:cNvSpPr txBox="1"/>
          <p:nvPr/>
        </p:nvSpPr>
        <p:spPr>
          <a:xfrm>
            <a:off x="301675" y="1319250"/>
            <a:ext cx="5214300" cy="48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541"/>
              </a:spcBef>
              <a:spcAft>
                <a:spcPts val="0"/>
              </a:spcAft>
              <a:buClr>
                <a:srgbClr val="727CA3"/>
              </a:buClr>
              <a:buSzPts val="2300"/>
              <a:buFont typeface="Georgia"/>
              <a:buChar char="❖"/>
            </a:pPr>
            <a:r>
              <a:rPr lang="fr-FR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Droits de l’Homme ne sont pas respectés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300"/>
              <a:buFont typeface="Georgia"/>
              <a:buChar char="❖"/>
            </a:pPr>
            <a:r>
              <a:rPr lang="fr-FR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Birmanie: enfants de 14 ans travaillent pour des salaires de 15 centimes à l’heure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300"/>
              <a:buFont typeface="Georgia"/>
              <a:buChar char="❖"/>
            </a:pPr>
            <a:r>
              <a:rPr lang="fr-FR" sz="2300">
                <a:latin typeface="Georgia"/>
                <a:ea typeface="Georgia"/>
                <a:cs typeface="Georgia"/>
                <a:sym typeface="Georgia"/>
              </a:rPr>
              <a:t>Bangladesh: 2013, un atelier textile s’est effondré, plus de 1000 morts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300"/>
              <a:buFont typeface="Georgia"/>
              <a:buChar char="❖"/>
            </a:pPr>
            <a:r>
              <a:rPr lang="fr-FR" sz="2300">
                <a:latin typeface="Georgia"/>
                <a:ea typeface="Georgia"/>
                <a:cs typeface="Georgia"/>
                <a:sym typeface="Georgia"/>
              </a:rPr>
              <a:t>produits toxiques, dangereux pour la santé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41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202" name="Google Shape;202;p36" descr="Child Labor Coalition sur Twitter : &quot;Child labor today, clothes i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301" y="1900400"/>
            <a:ext cx="3003275" cy="16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300" y="3881150"/>
            <a:ext cx="3003275" cy="1858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On-screen Show (4:3)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Georgia</vt:lpstr>
      <vt:lpstr>Noto Sans Symbols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Noam Sedemund</cp:lastModifiedBy>
  <cp:revision>1</cp:revision>
  <dcterms:modified xsi:type="dcterms:W3CDTF">2020-06-19T12:27:04Z</dcterms:modified>
</cp:coreProperties>
</file>